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sldIdLst>
    <p:sldId id="268" r:id="rId2"/>
    <p:sldId id="257" r:id="rId3"/>
    <p:sldId id="264" r:id="rId4"/>
    <p:sldId id="261" r:id="rId5"/>
    <p:sldId id="263" r:id="rId6"/>
    <p:sldId id="258" r:id="rId7"/>
    <p:sldId id="262" r:id="rId8"/>
    <p:sldId id="256" r:id="rId9"/>
  </p:sldIdLst>
  <p:sldSz cx="12192000" cy="6858000"/>
  <p:notesSz cx="6858000" cy="9144000"/>
  <p:defaultTextStyle>
    <a:defPPr>
      <a:defRPr lang="hu-H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44" autoAdjust="0"/>
    <p:restoredTop sz="94660"/>
  </p:normalViewPr>
  <p:slideViewPr>
    <p:cSldViewPr snapToGrid="0">
      <p:cViewPr>
        <p:scale>
          <a:sx n="92" d="100"/>
          <a:sy n="92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401186E-9FF4-4A60-ADB0-BCF63189779C}" type="datetimeFigureOut">
              <a:rPr lang="hu-HU" smtClean="0"/>
              <a:pPr>
                <a:defRPr/>
              </a:pPr>
              <a:t>2020.04.24.</a:t>
            </a:fld>
            <a:endParaRPr lang="hu-H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6A71513-A3A4-44B8-A270-3E32063165B8}" type="slidenum">
              <a:rPr lang="hu-HU" smtClean="0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H7enpCfY2g&amp;feature=youtu.be&amp;fbclid=IwAR15Xhsuc_BwNusuuHtlZOP06RR_WJgCMSnsyL12USEt04CJ5vk5zOQFat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orv&#225;thG&#225;bor\Downloads\video-1585754018.mp4" TargetMode="External"/><Relationship Id="rId4" Type="http://schemas.openxmlformats.org/officeDocument/2006/relationships/hyperlink" Target="https://www.youtube.com/watch?v=AVVMsKvhIy4&amp;feature=youtu.b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Horv&#225;thG&#225;bor\Downloads\video-1585855494.mp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4988" y="244891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hu-HU" altLang="hu-HU" sz="96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MoniTORNA</a:t>
            </a:r>
            <a:endParaRPr lang="hu-H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381992"/>
            <a:ext cx="10515600" cy="4592781"/>
          </a:xfrm>
        </p:spPr>
        <p:txBody>
          <a:bodyPr rtlCol="0">
            <a:normAutofit fontScale="92500" lnSpcReduction="10000"/>
          </a:bodyPr>
          <a:lstStyle/>
          <a:p>
            <a:r>
              <a:rPr lang="hu-HU" sz="2400" b="1" dirty="0">
                <a:solidFill>
                  <a:srgbClr val="0070C0"/>
                </a:solidFill>
              </a:rPr>
              <a:t>Ahogy sokan tapasztaljuk, a kialakult helyzet miatt többen kényszerültünk a megszokottnál is hosszabb távon monitorok, tabletek, okos telefonok elé. Azon túl, hogy a mozgásigény kielégítésére alkalmas lehetőségek leszűkültek, a különböző  informatikai eszközökkel végzett hosszan tartó munkavégzés is különösen megviselheti szervezetünket.</a:t>
            </a:r>
            <a:endParaRPr lang="hu-HU" sz="2400" dirty="0">
              <a:solidFill>
                <a:srgbClr val="0070C0"/>
              </a:solidFill>
            </a:endParaRPr>
          </a:p>
          <a:p>
            <a:r>
              <a:rPr lang="hu-HU" sz="2400" b="1" dirty="0">
                <a:solidFill>
                  <a:srgbClr val="0070C0"/>
                </a:solidFill>
              </a:rPr>
              <a:t>Maga a számítógépnél végzett munka, az okos készülékek használata, komoly mozgásszervi elváltozásokhoz, deformitásokhoz, egyéb egészségügyi zavarokhoz  </a:t>
            </a:r>
            <a:r>
              <a:rPr lang="hu-HU" sz="2400" b="1" dirty="0" smtClean="0">
                <a:solidFill>
                  <a:srgbClr val="0070C0"/>
                </a:solidFill>
              </a:rPr>
              <a:t>vezethet.Pl</a:t>
            </a:r>
            <a:r>
              <a:rPr lang="hu-HU" sz="2400" b="1" dirty="0">
                <a:solidFill>
                  <a:srgbClr val="0070C0"/>
                </a:solidFill>
              </a:rPr>
              <a:t>. : hanyagtartás, görbült hát, folyamatosan jelentkező hátfájás, szem elfáradása, kiszáradása, visszerek kialakulása.</a:t>
            </a:r>
            <a:endParaRPr lang="hu-HU" sz="2400" dirty="0">
              <a:solidFill>
                <a:srgbClr val="0070C0"/>
              </a:solidFill>
            </a:endParaRPr>
          </a:p>
          <a:p>
            <a:r>
              <a:rPr lang="hu-HU" sz="2400" b="1" dirty="0">
                <a:solidFill>
                  <a:srgbClr val="0070C0"/>
                </a:solidFill>
              </a:rPr>
              <a:t>  A fennálló helyzetre való tekintettel célzottan az otthoni munkavégzés, digitális tanulás és oktatás során kialakuló egészségügyi problémák megelőzése céljából, vagy a már meglévők kezelésére készítünk gyakorlatokat, küldünk ajánlásokat. </a:t>
            </a:r>
            <a:endParaRPr lang="hu-HU" sz="2400" dirty="0">
              <a:solidFill>
                <a:srgbClr val="0070C0"/>
              </a:solidFill>
            </a:endParaRPr>
          </a:p>
          <a:p>
            <a:pPr>
              <a:buFont typeface="Wingdings 3" charset="2"/>
              <a:buChar char=""/>
              <a:defRPr/>
            </a:pPr>
            <a:endParaRPr lang="hu-HU" sz="2400" dirty="0">
              <a:solidFill>
                <a:srgbClr val="0070C0"/>
              </a:solidFill>
            </a:endParaRP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 3" charset="2"/>
              <a:buChar char=""/>
              <a:defRPr/>
            </a:pPr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6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hu-H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hu-HU" altLang="hu-H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kialakult helyzetről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77863" y="1986456"/>
            <a:ext cx="8596312" cy="4055570"/>
          </a:xfrm>
        </p:spPr>
        <p:txBody>
          <a:bodyPr rtlCol="0">
            <a:normAutofit fontScale="85000" lnSpcReduction="10000"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 3" charset="2"/>
              <a:buChar char=""/>
              <a:defRPr/>
            </a:pPr>
            <a:r>
              <a:rPr lang="hu-H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helyes testtartás megőrzése céljából az egyik legfontosabb az informatikai eszköz  és használója közti optimális pozíció kialakítása:</a:t>
            </a: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 3" charset="2"/>
              <a:buChar char=""/>
              <a:defRPr/>
            </a:pPr>
            <a:r>
              <a:rPr lang="hu-H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Szék-fotel, asztal magasságának beállítása</a:t>
            </a: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 3" charset="2"/>
              <a:buChar char=""/>
              <a:defRPr/>
            </a:pPr>
            <a:r>
              <a:rPr lang="hu-H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Háttámasz beállítása</a:t>
            </a:r>
          </a:p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Wingdings 3" charset="2"/>
              <a:buChar char=""/>
              <a:defRPr/>
            </a:pPr>
            <a:r>
              <a:rPr lang="hu-H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Számítógéptől való távolság beállítása:</a:t>
            </a:r>
            <a:r>
              <a:rPr lang="hu-H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hu-H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https://www.youtube.com/watch?v=BH7enpCfY2g&amp;feature=youtu.be&amp;fbclid=IwAR15Xhsuc_BwNusuuHtlZOP06RR_WJgCMSnsyL12USEt04CJ5vk5zOQFat0</a:t>
            </a:r>
            <a:endParaRPr lang="hu-HU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0" name="Cím 1"/>
          <p:cNvSpPr>
            <a:spLocks noGrp="1"/>
          </p:cNvSpPr>
          <p:nvPr>
            <p:ph type="title"/>
          </p:nvPr>
        </p:nvSpPr>
        <p:spPr>
          <a:xfrm>
            <a:off x="667472" y="588818"/>
            <a:ext cx="8596312" cy="1320800"/>
          </a:xfrm>
        </p:spPr>
        <p:txBody>
          <a:bodyPr/>
          <a:lstStyle/>
          <a:p>
            <a:pPr eaLnBrk="1" hangingPunct="1"/>
            <a:r>
              <a:rPr lang="en-US" altLang="hu-H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hu-HU" altLang="hu-H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Számítógép, laptop beállítása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eo-1585754018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5445" y="1473403"/>
            <a:ext cx="6878782" cy="38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2005445" y="5342717"/>
            <a:ext cx="9092046" cy="7879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hu-HU" dirty="0" smtClean="0">
              <a:hlinkClick r:id="rId4"/>
            </a:endParaRPr>
          </a:p>
          <a:p>
            <a:pPr marL="0" indent="0">
              <a:buNone/>
            </a:pPr>
            <a:endParaRPr lang="hu-HU" dirty="0" smtClean="0">
              <a:hlinkClick r:id="rId4"/>
            </a:endParaRPr>
          </a:p>
          <a:p>
            <a:pPr marL="0" indent="0">
              <a:buNone/>
            </a:pPr>
            <a:endParaRPr lang="hu-HU" sz="4000" dirty="0" smtClean="0">
              <a:hlinkClick r:id="rId4"/>
            </a:endParaRPr>
          </a:p>
          <a:p>
            <a:pPr marL="0" indent="0">
              <a:buNone/>
            </a:pPr>
            <a:r>
              <a:rPr lang="en-US" sz="4000" dirty="0" smtClean="0">
                <a:hlinkClick r:id="rId4"/>
              </a:rPr>
              <a:t>                 </a:t>
            </a:r>
            <a:r>
              <a:rPr lang="hu-HU" sz="7200" dirty="0" smtClean="0">
                <a:solidFill>
                  <a:srgbClr val="FF0000"/>
                </a:solidFill>
                <a:hlinkClick r:id="rId4"/>
              </a:rPr>
              <a:t>https://www.youtube.com/watch?v=AVVMsKvhIy4&amp;feature=youtu.be</a:t>
            </a:r>
            <a:endParaRPr lang="hu-HU" sz="7200" dirty="0">
              <a:solidFill>
                <a:srgbClr val="FF0000"/>
              </a:solidFill>
            </a:endParaRPr>
          </a:p>
        </p:txBody>
      </p:sp>
      <p:sp>
        <p:nvSpPr>
          <p:cNvPr id="3" name="Cím 2"/>
          <p:cNvSpPr>
            <a:spLocks noGrp="1"/>
          </p:cNvSpPr>
          <p:nvPr>
            <p:ph type="title"/>
          </p:nvPr>
        </p:nvSpPr>
        <p:spPr>
          <a:xfrm>
            <a:off x="241738" y="145298"/>
            <a:ext cx="9133490" cy="1320800"/>
          </a:xfrm>
        </p:spPr>
        <p:txBody>
          <a:bodyPr>
            <a:noAutofit/>
          </a:bodyPr>
          <a:lstStyle/>
          <a:p>
            <a:pPr algn="ctr"/>
            <a:r>
              <a:rPr lang="hu-HU" sz="3200" b="1" dirty="0" smtClean="0">
                <a:solidFill>
                  <a:srgbClr val="FF0000"/>
                </a:solidFill>
              </a:rPr>
              <a:t>Gyakorlatok a gerinc deformitások megelőzése  érdekében (</a:t>
            </a:r>
            <a:r>
              <a:rPr lang="hu-HU" sz="3200" b="1" dirty="0" err="1" smtClean="0">
                <a:solidFill>
                  <a:srgbClr val="FF0000"/>
                </a:solidFill>
              </a:rPr>
              <a:t>MoniTORNA</a:t>
            </a:r>
            <a:r>
              <a:rPr lang="hu-HU" sz="3200" b="1" dirty="0" smtClean="0">
                <a:solidFill>
                  <a:srgbClr val="FF0000"/>
                </a:solidFill>
              </a:rPr>
              <a:t> 1.)</a:t>
            </a:r>
            <a:endParaRPr lang="hu-H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1434" y="208615"/>
            <a:ext cx="10230030" cy="1320800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     </a:t>
            </a:r>
            <a:r>
              <a:rPr lang="hu-HU" b="1" dirty="0" smtClean="0">
                <a:solidFill>
                  <a:srgbClr val="FF0000"/>
                </a:solidFill>
              </a:rPr>
              <a:t>Gyakorlatok a gerinc deformitások </a:t>
            </a:r>
            <a:r>
              <a:rPr lang="en-US" b="1" dirty="0" smtClean="0">
                <a:solidFill>
                  <a:srgbClr val="FF0000"/>
                </a:solidFill>
              </a:rPr>
              <a:t>                </a:t>
            </a:r>
            <a:r>
              <a:rPr lang="hu-HU" b="1" dirty="0" smtClean="0">
                <a:solidFill>
                  <a:srgbClr val="FF0000"/>
                </a:solidFill>
              </a:rPr>
              <a:t>megelőzése érdekében(MoniTORNA 2.)</a:t>
            </a:r>
            <a:endParaRPr lang="hu-HU" b="1" dirty="0">
              <a:solidFill>
                <a:srgbClr val="FF0000"/>
              </a:solidFill>
            </a:endParaRPr>
          </a:p>
        </p:txBody>
      </p:sp>
      <p:pic>
        <p:nvPicPr>
          <p:cNvPr id="3" name="video-1585855494.mp4">
            <a:hlinkClick r:id="" action="ppaction://media"/>
          </p:cNvPr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65350" y="1783559"/>
            <a:ext cx="6978650" cy="3897312"/>
          </a:xfrm>
        </p:spPr>
      </p:pic>
      <p:sp>
        <p:nvSpPr>
          <p:cNvPr id="6" name="Rectangle 5"/>
          <p:cNvSpPr/>
          <p:nvPr/>
        </p:nvSpPr>
        <p:spPr>
          <a:xfrm>
            <a:off x="3034144" y="5857192"/>
            <a:ext cx="63696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https://www.youtube.com/watch?v=CMMIyP7mWMQ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153391" y="1756064"/>
            <a:ext cx="8120784" cy="4405745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Font typeface="Wingdings 3" charset="2"/>
              <a:buChar char=""/>
              <a:defRPr/>
            </a:pPr>
            <a:r>
              <a:rPr lang="hu-H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Jó </a:t>
            </a:r>
            <a:r>
              <a:rPr lang="hu-HU" sz="2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látási </a:t>
            </a:r>
            <a:r>
              <a:rPr lang="hu-H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feltételek megteremtése, </a:t>
            </a:r>
            <a:r>
              <a:rPr lang="hu-HU" sz="2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optimális </a:t>
            </a:r>
            <a:r>
              <a:rPr lang="hu-H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megvilágítás, </a:t>
            </a:r>
            <a:r>
              <a:rPr lang="hu-HU" sz="2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tükröződésmentes </a:t>
            </a:r>
            <a:r>
              <a:rPr lang="hu-H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képernyő. </a:t>
            </a:r>
            <a:endParaRPr lang="hu-HU" sz="25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Font typeface="Wingdings 3" charset="2"/>
              <a:buChar char=""/>
              <a:defRPr/>
            </a:pPr>
            <a:r>
              <a:rPr lang="hu-HU" sz="2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Tanóránként legalább húsz másodpercig fókuszáljunk egy </a:t>
            </a:r>
            <a:r>
              <a:rPr lang="hu-H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kb</a:t>
            </a:r>
            <a:r>
              <a:rPr lang="hu-HU" sz="2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6 méterre levő </a:t>
            </a:r>
            <a:r>
              <a:rPr lang="hu-H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tárgyra.</a:t>
            </a:r>
            <a:endParaRPr lang="hu-HU" sz="25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Font typeface="Wingdings 3" charset="2"/>
              <a:buChar char=""/>
              <a:defRPr/>
            </a:pPr>
            <a:r>
              <a:rPr lang="hu-HU" sz="2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hu-H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yakori </a:t>
            </a:r>
            <a:r>
              <a:rPr lang="hu-HU" sz="2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pihenőket iktassunk be, sokat pislogjunk – ezek mind csökkenthetik a </a:t>
            </a:r>
            <a:r>
              <a:rPr lang="hu-H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panaszokat.</a:t>
            </a:r>
            <a:endParaRPr lang="hu-HU" sz="25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Font typeface="Wingdings 3" charset="2"/>
              <a:buChar char=""/>
              <a:defRPr/>
            </a:pPr>
            <a:r>
              <a:rPr lang="hu-H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Száraz levegő esetén </a:t>
            </a:r>
            <a:r>
              <a:rPr lang="hu-HU" sz="2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szobában, </a:t>
            </a:r>
            <a:r>
              <a:rPr lang="hu-H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teremben </a:t>
            </a:r>
            <a:r>
              <a:rPr lang="hu-HU" sz="2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ajánlott a párásító </a:t>
            </a:r>
            <a:r>
              <a:rPr lang="hu-HU" sz="2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beszerzése.</a:t>
            </a:r>
            <a:endParaRPr lang="hu-HU" sz="25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Font typeface="Wingdings 3" charset="2"/>
              <a:buChar char=""/>
              <a:defRPr/>
            </a:pPr>
            <a:endParaRPr lang="hu-HU" sz="25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hu-H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242" name="Cím 1"/>
          <p:cNvSpPr>
            <a:spLocks noGrp="1"/>
          </p:cNvSpPr>
          <p:nvPr>
            <p:ph type="title"/>
          </p:nvPr>
        </p:nvSpPr>
        <p:spPr>
          <a:xfrm>
            <a:off x="760990" y="415636"/>
            <a:ext cx="9619527" cy="1473200"/>
          </a:xfrm>
        </p:spPr>
        <p:txBody>
          <a:bodyPr/>
          <a:lstStyle/>
          <a:p>
            <a:pPr eaLnBrk="1" hangingPunct="1"/>
            <a:r>
              <a:rPr lang="en-US" altLang="hu-H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hu-HU" altLang="hu-H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Praktikák a szemfáradással szemben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60072" y="1349231"/>
            <a:ext cx="8577983" cy="5373687"/>
          </a:xfrm>
          <a:ln>
            <a:solidFill>
              <a:srgbClr val="0070C0"/>
            </a:solidFill>
          </a:ln>
        </p:spPr>
        <p:txBody>
          <a:bodyPr rtlCol="0">
            <a:normAutofit fontScale="25000" lnSpcReduction="20000"/>
          </a:bodyPr>
          <a:lstStyle/>
          <a:p>
            <a:pPr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 charset="2"/>
              <a:buChar char=""/>
              <a:defRPr/>
            </a:pP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Pislogás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„tenyerezés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”:</a:t>
            </a:r>
          </a:p>
          <a:p>
            <a:pPr marL="0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Wingdings 3" charset="2"/>
              <a:buNone/>
              <a:defRPr/>
            </a:pP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Tudatos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pislogás, a szem és környékének enyhe masszírozásával. Hatására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cserélődik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könnyfilm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javul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szem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vérellátása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 szem körüli izmok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ellazulnak.</a:t>
            </a:r>
            <a:endParaRPr lang="hu-HU" sz="7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 charset="2"/>
              <a:buChar char=""/>
              <a:defRPr/>
            </a:pP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Tekintés :</a:t>
            </a:r>
          </a:p>
          <a:p>
            <a:pPr marL="0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Wingdings 3" charset="2"/>
              <a:buNone/>
              <a:defRPr/>
            </a:pP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gyakorlat lényege a mozdulatlan egyenes fejtartás mellett csak a szemmel </a:t>
            </a:r>
            <a:r>
              <a:rPr lang="en-US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fő tekintési irányokba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(jobbra,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fölfele, balra, majd lefele) nézés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 szélső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helyzetekben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pedig a szem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pihentetése.</a:t>
            </a:r>
          </a:p>
          <a:p>
            <a:pPr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 charset="2"/>
              <a:buChar char=""/>
              <a:defRPr/>
            </a:pP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Takarás”:</a:t>
            </a:r>
          </a:p>
          <a:p>
            <a:pPr marL="0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Wingdings 3" charset="2"/>
              <a:buNone/>
              <a:defRPr/>
            </a:pP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gyenge, ellustult szem látásának fejlesztése, erősítése a feladat. Az erős, jó szem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teljes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letakarásával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megfelelő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méretű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színű könnyen felragasztható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öntapadós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szemtapasz vagy a szemüveg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lencséjére rögzíthető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takaró anyag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segítségével.</a:t>
            </a:r>
            <a:endParaRPr lang="hu-HU" sz="7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 3" charset="2"/>
              <a:buChar char=""/>
              <a:defRPr/>
            </a:pP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Lazító, „relaxációs”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gyakorlatok:</a:t>
            </a:r>
          </a:p>
          <a:p>
            <a:pPr marL="0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Wingdings 3" charset="2"/>
              <a:buNone/>
              <a:defRPr/>
            </a:pP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Belső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szemizmok kifáradásának megelőzési módja a munkamegszakítás, az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izmok 	ellazítása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Közeli</a:t>
            </a:r>
            <a:r>
              <a:rPr lang="en-US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fixálás </a:t>
            </a:r>
            <a:r>
              <a:rPr lang="hu-HU" sz="7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közben távolba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kell tekinteni</a:t>
            </a:r>
            <a:r>
              <a:rPr lang="hu-HU" sz="7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sz="7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elrévedni.</a:t>
            </a:r>
            <a:endParaRPr lang="hu-HU" sz="7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fontAlgn="auto" hangingPunct="1">
              <a:lnSpc>
                <a:spcPct val="120000"/>
              </a:lnSpc>
              <a:spcAft>
                <a:spcPts val="0"/>
              </a:spcAft>
              <a:buFont typeface="Wingdings 3" charset="2"/>
              <a:buNone/>
              <a:defRPr/>
            </a:pPr>
            <a:r>
              <a:rPr lang="hu-H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 algn="ctr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endParaRPr lang="hu-H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1943100" y="274638"/>
            <a:ext cx="6463145" cy="1143000"/>
          </a:xfrm>
        </p:spPr>
        <p:txBody>
          <a:bodyPr/>
          <a:lstStyle/>
          <a:p>
            <a:pPr eaLnBrk="1" hangingPunct="1"/>
            <a:r>
              <a:rPr lang="en-US" altLang="hu-H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hu-HU" altLang="hu-H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Szemtorna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ím 1"/>
          <p:cNvSpPr>
            <a:spLocks noGrp="1"/>
          </p:cNvSpPr>
          <p:nvPr>
            <p:ph type="ctrTitle"/>
          </p:nvPr>
        </p:nvSpPr>
        <p:spPr>
          <a:xfrm>
            <a:off x="943422" y="2327564"/>
            <a:ext cx="9935859" cy="246972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u-H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Ajánljuk mindenki egészségére, </a:t>
            </a:r>
            <a:br>
              <a:rPr lang="hu-H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szíves felhasználásra: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Marosvásárhelyi </a:t>
            </a:r>
            <a:br>
              <a:rPr lang="hu-H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Bern</a:t>
            </a:r>
            <a:r>
              <a:rPr lang="hu-H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ády György Általános Iskola testnevelői</a:t>
            </a: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altLang="hu-H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557048" y="4375095"/>
            <a:ext cx="9144000" cy="16557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hu-HU" b="1" dirty="0" smtClean="0"/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hu-HU" dirty="0"/>
          </a:p>
        </p:txBody>
      </p:sp>
      <p:pic>
        <p:nvPicPr>
          <p:cNvPr id="1026" name="Picture 2" descr="C:\Users\T400\Desktop\respec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3253" y="321830"/>
            <a:ext cx="2214562" cy="243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547</TotalTime>
  <Words>252</Words>
  <Application>Microsoft Office PowerPoint</Application>
  <PresentationFormat>Custom</PresentationFormat>
  <Paragraphs>35</Paragraphs>
  <Slides>8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MoniTORNA</vt:lpstr>
      <vt:lpstr>                A kialakult helyzetről</vt:lpstr>
      <vt:lpstr>         Számítógép, laptop beállítása</vt:lpstr>
      <vt:lpstr>Gyakorlatok a gerinc deformitások megelőzése  érdekében (MoniTORNA 1.)</vt:lpstr>
      <vt:lpstr>      Gyakorlatok a gerinc deformitások                 megelőzése érdekében(MoniTORNA 2.)</vt:lpstr>
      <vt:lpstr>   Praktikák a szemfáradással szemben</vt:lpstr>
      <vt:lpstr>                         Szemtorna</vt:lpstr>
      <vt:lpstr>Ajánljuk mindenki egészségére,  szíves felhasználásra: Marosvásárhelyi  Dr. Bernády György Általános Iskola testnevelői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MoniTorna</dc:title>
  <dc:creator>Horváth Gábor</dc:creator>
  <cp:lastModifiedBy>Windows User</cp:lastModifiedBy>
  <cp:revision>42</cp:revision>
  <dcterms:created xsi:type="dcterms:W3CDTF">2020-04-05T14:40:26Z</dcterms:created>
  <dcterms:modified xsi:type="dcterms:W3CDTF">2020-04-24T13:51:23Z</dcterms:modified>
</cp:coreProperties>
</file>